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2" r:id="rId8"/>
    <p:sldId id="261" r:id="rId9"/>
    <p:sldId id="263" r:id="rId10"/>
    <p:sldId id="265" r:id="rId11"/>
    <p:sldId id="264" r:id="rId12"/>
    <p:sldId id="266" r:id="rId13"/>
    <p:sldId id="279" r:id="rId14"/>
    <p:sldId id="280" r:id="rId15"/>
    <p:sldId id="260" r:id="rId16"/>
    <p:sldId id="272" r:id="rId17"/>
    <p:sldId id="273" r:id="rId18"/>
    <p:sldId id="270" r:id="rId19"/>
    <p:sldId id="271" r:id="rId20"/>
    <p:sldId id="276" r:id="rId21"/>
    <p:sldId id="269" r:id="rId22"/>
    <p:sldId id="281" r:id="rId23"/>
    <p:sldId id="277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151BFC-F25A-48FA-9125-7238645A7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6EEF4-310B-461B-AD3A-C9A4807FB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165D95-9CBA-482E-A761-D343F1570B1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7B1EA-1478-4790-823E-85D78F188A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35074-3BDE-459E-B231-137D2DE2D0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B06647-A5DF-4F8C-A20D-8AB565B0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B7E886-C336-431C-A165-F1B2D28D87B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70E3C75-E164-41FB-AD57-FAE51D51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4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7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3C75-E164-41FB-AD57-FAE51D5149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3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2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7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6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4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40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3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pitergrade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withmrshenry@weebly.com" TargetMode="External"/><Relationship Id="rId4" Type="http://schemas.openxmlformats.org/officeDocument/2006/relationships/hyperlink" Target="mailto:&#8211;bonnie.henry@leusd.k12.ca.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pitergrade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www.mathwithmrshenry@weebly.com" TargetMode="External"/><Relationship Id="rId4" Type="http://schemas.openxmlformats.org/officeDocument/2006/relationships/hyperlink" Target="mailto:&#8211;bonnie.henry@leusd.k12.ca.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F9C60-A26D-4E5F-A2EF-D54FE871E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Mrs. Henry</a:t>
            </a:r>
          </a:p>
          <a:p>
            <a:r>
              <a:rPr lang="en-US" dirty="0"/>
              <a:t>Adv. Math Course 2, Math Course 2, Avid 7</a:t>
            </a:r>
          </a:p>
          <a:p>
            <a:r>
              <a:rPr lang="en-US" dirty="0"/>
              <a:t>Canyon Lake Middle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6CFBA-F725-44F2-B36C-8A97BF49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62" y="1647091"/>
            <a:ext cx="5061438" cy="17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8540-13C3-4358-B999-22E80F36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You Can Support Your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06E2-14F7-4883-87C4-054040FF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Encourage a Mathematical Mindset (Growth mindset)</a:t>
            </a:r>
          </a:p>
          <a:p>
            <a:r>
              <a:rPr lang="en-US"/>
              <a:t>Check Jupiter Ed regularly</a:t>
            </a:r>
          </a:p>
          <a:p>
            <a:r>
              <a:rPr lang="en-US"/>
              <a:t>Encourage your student to be proactive and responsible – completing classwork and homework, asking for help when they do not understand, setting up tutoring appointments, and use “Request to retake a test” if necessary</a:t>
            </a:r>
          </a:p>
          <a:p>
            <a:r>
              <a:rPr lang="en-US"/>
              <a:t>Positive open mind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A30-6B5A-4F22-9437-DF517261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Contact 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81518E-39EB-4BE7-B4A1-7FECD730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Jupiter Ed – </a:t>
            </a:r>
            <a:r>
              <a:rPr lang="en-US" dirty="0">
                <a:hlinkClick r:id="rId3"/>
              </a:rPr>
              <a:t>www.jupitergrades.com</a:t>
            </a:r>
            <a:r>
              <a:rPr lang="en-US" dirty="0"/>
              <a:t> – grades will be updated weekly</a:t>
            </a:r>
          </a:p>
          <a:p>
            <a:r>
              <a:rPr lang="en-US" dirty="0"/>
              <a:t>Email </a:t>
            </a:r>
            <a:r>
              <a:rPr lang="en-US" dirty="0">
                <a:hlinkClick r:id="rId4"/>
              </a:rPr>
              <a:t>–bonnie.henry@leusd.k12.ca.us</a:t>
            </a:r>
            <a:r>
              <a:rPr lang="en-US" dirty="0"/>
              <a:t> – expect reply within 24 hours</a:t>
            </a:r>
          </a:p>
          <a:p>
            <a:r>
              <a:rPr lang="en-US" dirty="0"/>
              <a:t>Website – </a:t>
            </a:r>
            <a:r>
              <a:rPr lang="en-US" dirty="0">
                <a:hlinkClick r:id="rId5"/>
              </a:rPr>
              <a:t>www.mathwithmrshenry.weebly.com</a:t>
            </a:r>
            <a:endParaRPr lang="en-US" dirty="0"/>
          </a:p>
          <a:p>
            <a:endParaRPr lang="en-US" dirty="0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8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9730-0F55-41C5-84C9-E22288E8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F7907-3545-4B6B-B275-ABA4B5F15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683" y="3686907"/>
            <a:ext cx="4257037" cy="26904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B7D7-FFA1-43D4-8DE0-3CD08C37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556" y="2479431"/>
            <a:ext cx="9601196" cy="3447872"/>
          </a:xfrm>
        </p:spPr>
        <p:txBody>
          <a:bodyPr/>
          <a:lstStyle/>
          <a:p>
            <a:r>
              <a:rPr lang="en-US"/>
              <a:t>Any questions I did not answer?</a:t>
            </a:r>
          </a:p>
          <a:p>
            <a:r>
              <a:rPr lang="en-US"/>
              <a:t>I’m looking forward to an </a:t>
            </a:r>
            <a:r>
              <a:rPr lang="en-US" b="1"/>
              <a:t>engaging and productive </a:t>
            </a:r>
            <a:r>
              <a:rPr lang="en-US"/>
              <a:t>year with your student.</a:t>
            </a:r>
          </a:p>
          <a:p>
            <a:r>
              <a:rPr lang="en-US"/>
              <a:t>Thank you for coming tonight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F9C60-A26D-4E5F-A2EF-D54FE871E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Mrs. Henry</a:t>
            </a:r>
          </a:p>
          <a:p>
            <a:r>
              <a:rPr lang="en-US"/>
              <a:t>Adv. Math Course 2, Math Course 2, Avid 7</a:t>
            </a:r>
          </a:p>
          <a:p>
            <a:r>
              <a:rPr lang="en-US"/>
              <a:t>Canyon Lake Middle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6CFBA-F725-44F2-B36C-8A97BF49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62" y="1647091"/>
            <a:ext cx="5061438" cy="17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3233-A1C8-4353-B459-01ED17D1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CD956F-88F3-4233-A7F4-C545F737A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0660" y="2606097"/>
            <a:ext cx="9425938" cy="30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15</a:t>
            </a:r>
            <a:r>
              <a:rPr lang="en-US" altLang="en-US" sz="2800" baseline="30000">
                <a:solidFill>
                  <a:schemeClr val="tx1"/>
                </a:solidFill>
              </a:rPr>
              <a:t>th</a:t>
            </a:r>
            <a:r>
              <a:rPr lang="en-US" altLang="en-US" sz="2800">
                <a:solidFill>
                  <a:schemeClr val="tx1"/>
                </a:solidFill>
              </a:rPr>
              <a:t> Year Teaching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Multiple subject credential with an emphasis in mathematics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Intensive professional development background in mathematics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Algebraic Project/Curriculum writing for LEUSD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Personal – have lived in community for last 30 years</a:t>
            </a:r>
            <a:endParaRPr lang="en-US" altLang="en-US" sz="180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9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8240-5926-45A2-9852-137EF84D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20" y="982132"/>
            <a:ext cx="4419600" cy="1303867"/>
          </a:xfrm>
        </p:spPr>
        <p:txBody>
          <a:bodyPr/>
          <a:lstStyle/>
          <a:p>
            <a:r>
              <a:rPr lang="en-US"/>
              <a:t> AVID7 – </a:t>
            </a:r>
            <a:r>
              <a:rPr lang="en-US" sz="2400"/>
              <a:t>Period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0C05-91F2-4B67-93CB-F89FAA7D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2185"/>
            <a:ext cx="9601195" cy="3343683"/>
          </a:xfrm>
        </p:spPr>
        <p:txBody>
          <a:bodyPr>
            <a:normAutofit/>
          </a:bodyPr>
          <a:lstStyle/>
          <a:p>
            <a:r>
              <a:rPr lang="en-US" b="1"/>
              <a:t>AVID’s mission is to close the achievement gap by preparing all students for college readiness and success in a global society.</a:t>
            </a:r>
            <a:r>
              <a:rPr lang="en-US"/>
              <a:t>​</a:t>
            </a:r>
          </a:p>
          <a:p>
            <a:r>
              <a:rPr lang="en-US"/>
              <a:t>Advancement Via Individualized Determination</a:t>
            </a:r>
          </a:p>
          <a:p>
            <a:r>
              <a:rPr lang="en-US"/>
              <a:t>College Preparatory Elective - WICOR:  Writing, Inquiry, Collaboration, Organization, and Reading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D23452-5708-49F4-928E-DE3AAF16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811529"/>
            <a:ext cx="2457450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413A-033C-4376-B1DA-D36B012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AVID is….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A1E8-D5CD-4B47-989B-6941FAC6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/>
              <a:t>A direct support structure for students’ academic and career success.​</a:t>
            </a:r>
          </a:p>
          <a:p>
            <a:pPr fontAlgn="base"/>
            <a:r>
              <a:rPr lang="en-US"/>
              <a:t>A structured, college preparatory system working directly with schools and districts.​</a:t>
            </a:r>
          </a:p>
          <a:p>
            <a:pPr fontAlgn="base"/>
            <a:r>
              <a:rPr lang="en-US"/>
              <a:t>A schoolwide approach to curriculum and rigor adopted by nearly 4,500 schools in 45 states and 15 countries.​</a:t>
            </a:r>
          </a:p>
          <a:p>
            <a:pPr fontAlgn="base"/>
            <a:r>
              <a:rPr lang="en-US"/>
              <a:t>A program NOT just an elective course! Attendance to events and trips is crucial!​</a:t>
            </a:r>
          </a:p>
          <a:p>
            <a:pPr fontAlgn="base"/>
            <a:r>
              <a:rPr lang="en-US"/>
              <a:t>AVID strategies support the Common Core State Standards.​</a:t>
            </a:r>
            <a:br>
              <a:rPr lang="en-US"/>
            </a:br>
            <a:r>
              <a:rPr lang="en-US"/>
              <a:t>​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9D4B4-8C95-4C52-869B-58C13E36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35" y="764116"/>
            <a:ext cx="26479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8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802F-6EB6-4EEF-9638-DCEE28C0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AVID is not…..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FFBBA-9ED7-4C3D-ADFA-AFABB7D4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AVID is not a remedial program​</a:t>
            </a:r>
          </a:p>
          <a:p>
            <a:pPr fontAlgn="base"/>
            <a:r>
              <a:rPr lang="en-US"/>
              <a:t>AVID is not a free ride!​</a:t>
            </a:r>
          </a:p>
          <a:p>
            <a:pPr fontAlgn="base"/>
            <a:r>
              <a:rPr lang="en-US"/>
              <a:t>AVID is not a magical class that will make your student organized and successful!​</a:t>
            </a:r>
          </a:p>
          <a:p>
            <a:pPr fontAlgn="base"/>
            <a:r>
              <a:rPr lang="en-US"/>
              <a:t>AVID isn’t a college outreach program​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0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7B6B-9B87-47B3-A97A-B092AFA3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expect in your Avid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5AE4-7783-4F42-8B76-D61567B2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Introduction to WICOR strategies (Writing, Inquiry, Collaboration, Organization, Reading</a:t>
            </a:r>
          </a:p>
          <a:p>
            <a:r>
              <a:rPr lang="en-US"/>
              <a:t>Grade/Binder Checks</a:t>
            </a:r>
          </a:p>
          <a:p>
            <a:r>
              <a:rPr lang="en-US"/>
              <a:t>Tutorials – College Tutors come in to help</a:t>
            </a:r>
          </a:p>
          <a:p>
            <a:r>
              <a:rPr lang="en-US"/>
              <a:t>Fun Classroom Activities</a:t>
            </a:r>
          </a:p>
          <a:p>
            <a:r>
              <a:rPr lang="en-US"/>
              <a:t>University Visits</a:t>
            </a:r>
          </a:p>
          <a:p>
            <a:r>
              <a:rPr lang="en-US"/>
              <a:t>Field Trips</a:t>
            </a:r>
          </a:p>
          <a:p>
            <a:r>
              <a:rPr lang="en-US"/>
              <a:t>Family Fun Nights</a:t>
            </a:r>
          </a:p>
          <a:p>
            <a:r>
              <a:rPr lang="en-US"/>
              <a:t>Leadership Opportunities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4D75C-4FB9-428C-9689-253BBDF1A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9018"/>
            <a:ext cx="4537588" cy="2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5364-237B-442E-AC6D-BABA9F69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92085"/>
            <a:ext cx="9601196" cy="664961"/>
          </a:xfrm>
        </p:spPr>
        <p:txBody>
          <a:bodyPr>
            <a:normAutofit fontScale="90000"/>
          </a:bodyPr>
          <a:lstStyle/>
          <a:p>
            <a:r>
              <a:rPr lang="en-US"/>
              <a:t>Avid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02CC-E2C6-4EF0-AD88-9279000B4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5902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en-US" b="1" cap="all"/>
              <a:t>First Event: ICE Cream Social</a:t>
            </a:r>
            <a:r>
              <a:rPr lang="en-US"/>
              <a:t>​ - Invitation attached </a:t>
            </a:r>
          </a:p>
          <a:p>
            <a:r>
              <a:rPr lang="en-US"/>
              <a:t>College Tour Field Trip (2)</a:t>
            </a:r>
          </a:p>
          <a:p>
            <a:r>
              <a:rPr lang="en-US"/>
              <a:t>Knotts Berry Farm </a:t>
            </a:r>
          </a:p>
          <a:p>
            <a:r>
              <a:rPr lang="en-US"/>
              <a:t>Movie Night</a:t>
            </a:r>
          </a:p>
          <a:p>
            <a:r>
              <a:rPr lang="en-US"/>
              <a:t>Christmas Party</a:t>
            </a:r>
          </a:p>
          <a:p>
            <a:r>
              <a:rPr lang="en-US"/>
              <a:t>Universal Studios</a:t>
            </a:r>
          </a:p>
          <a:p>
            <a:pPr marL="0" indent="0">
              <a:buNone/>
            </a:pPr>
            <a:r>
              <a:rPr lang="en-US" b="1"/>
              <a:t>Fund Raisers to make this happen – Fundraiser is “Shop for a Cause”</a:t>
            </a:r>
          </a:p>
          <a:p>
            <a:pPr marL="0" indent="0">
              <a:buNone/>
            </a:pPr>
            <a:r>
              <a:rPr lang="en-US" b="1"/>
              <a:t>Each Student is asked to sell at least 5 tickets – This pay for some of the events for them</a:t>
            </a:r>
          </a:p>
          <a:p>
            <a:pPr marL="0" indent="0">
              <a:buNone/>
            </a:pPr>
            <a:endParaRPr lang="en-US" b="1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E80ED-6A5B-485A-8CCB-6C469946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26" y="2552773"/>
            <a:ext cx="3200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4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3233-A1C8-4353-B459-01ED17D1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CD956F-88F3-4233-A7F4-C545F737A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0660" y="2606097"/>
            <a:ext cx="9425938" cy="30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15</a:t>
            </a:r>
            <a:r>
              <a:rPr lang="en-US" altLang="en-US" sz="2800" baseline="30000">
                <a:solidFill>
                  <a:schemeClr val="tx1"/>
                </a:solidFill>
              </a:rPr>
              <a:t>th</a:t>
            </a:r>
            <a:r>
              <a:rPr lang="en-US" altLang="en-US" sz="2800">
                <a:solidFill>
                  <a:schemeClr val="tx1"/>
                </a:solidFill>
              </a:rPr>
              <a:t> Year Teaching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Multiple subject credential with an emphasis in mathematics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Intensive professional development background in mathematics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Algebraic Project/Curriculum writing for LEUSD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</a:rPr>
              <a:t>Personal – have lived in community for last 30 years</a:t>
            </a:r>
            <a:endParaRPr lang="en-US" altLang="en-US" sz="180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9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E5FC-11FF-4485-9AF2-554839B9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Classroom Expectations/Rules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88E3A-9498-4A19-92FE-8AAAD2C8C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9B38-E13B-4AA1-8F73-0F96B9E03B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Be kind and respectful</a:t>
            </a:r>
          </a:p>
          <a:p>
            <a:r>
              <a:rPr lang="en-US"/>
              <a:t>Be on-time and prepared</a:t>
            </a:r>
          </a:p>
          <a:p>
            <a:r>
              <a:rPr lang="en-US"/>
              <a:t>Be on task and productive</a:t>
            </a:r>
          </a:p>
          <a:p>
            <a:r>
              <a:rPr lang="en-US"/>
              <a:t>Follow directions the first time they are given</a:t>
            </a:r>
          </a:p>
          <a:p>
            <a:r>
              <a:rPr lang="en-US"/>
              <a:t>Be proactive and responsible</a:t>
            </a:r>
          </a:p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DAF46E-33FC-4731-91AE-9DC3E431FD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7093" y="2617851"/>
            <a:ext cx="2604162" cy="3257487"/>
          </a:xfrm>
        </p:spPr>
      </p:pic>
    </p:spTree>
    <p:extLst>
      <p:ext uri="{BB962C8B-B14F-4D97-AF65-F5344CB8AC3E}">
        <p14:creationId xmlns:p14="http://schemas.microsoft.com/office/powerpoint/2010/main" val="244593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6191-0015-458A-95AA-32B801DF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38" y="608321"/>
            <a:ext cx="9601196" cy="1303867"/>
          </a:xfrm>
        </p:spPr>
        <p:txBody>
          <a:bodyPr/>
          <a:lstStyle/>
          <a:p>
            <a:r>
              <a:rPr lang="en-US"/>
              <a:t>Supplies - AVID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A055A-D800-4DC1-A707-22A4B501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664" y="1709627"/>
            <a:ext cx="4718304" cy="576262"/>
          </a:xfrm>
        </p:spPr>
        <p:txBody>
          <a:bodyPr/>
          <a:lstStyle/>
          <a:p>
            <a:r>
              <a:rPr lang="en-US"/>
              <a:t>Daily Student Supplies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CF8C6-CBCA-4E3F-B914-6685CE98C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438" y="2510017"/>
            <a:ext cx="5250266" cy="3365850"/>
          </a:xfrm>
        </p:spPr>
        <p:txBody>
          <a:bodyPr>
            <a:normAutofit fontScale="32500" lnSpcReduction="20000"/>
          </a:bodyPr>
          <a:lstStyle/>
          <a:p>
            <a:r>
              <a:rPr lang="en-US" sz="6400"/>
              <a:t>One 2-3 inch binder to use for all your classes (3 ring—no according type)</a:t>
            </a:r>
          </a:p>
          <a:p>
            <a:r>
              <a:rPr lang="en-US" sz="6400"/>
              <a:t>Binder dividers for each class</a:t>
            </a:r>
          </a:p>
          <a:p>
            <a:r>
              <a:rPr lang="en-US" sz="6400"/>
              <a:t>Writing Utensils—Pencils (Lots), Pens—Blue, black, and red, Highlighters, erasers, dry erase markers (2)</a:t>
            </a:r>
          </a:p>
          <a:p>
            <a:r>
              <a:rPr lang="en-US" sz="6400"/>
              <a:t>Pencil Pouch to put all supplies in </a:t>
            </a:r>
          </a:p>
          <a:p>
            <a:r>
              <a:rPr lang="en-US" sz="6400"/>
              <a:t>Glue stick, ruler, scissors</a:t>
            </a:r>
          </a:p>
          <a:p>
            <a:pPr marL="0" indent="0">
              <a:buNone/>
            </a:pPr>
            <a:r>
              <a:rPr lang="en-US" sz="5600"/>
              <a:t>Supplies required to complete any assignment will always be available to take home! All you need to do is ask!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C57C5-8499-4C91-B976-A719BF996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558" y="1709627"/>
            <a:ext cx="4718304" cy="576262"/>
          </a:xfrm>
        </p:spPr>
        <p:txBody>
          <a:bodyPr/>
          <a:lstStyle/>
          <a:p>
            <a:r>
              <a:rPr lang="en-US"/>
              <a:t>Classroom Supplies (Optional)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A9606-1B2E-4262-AC47-D409D145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867" y="84917"/>
            <a:ext cx="2385912" cy="132805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BD96FD6-92B8-43CB-90CE-9F0E45F7B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6294" y="2394998"/>
            <a:ext cx="4905209" cy="33802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00"/>
              </a:spcAft>
            </a:pPr>
            <a:r>
              <a:rPr lang="en-US" sz="2800" dirty="0"/>
              <a:t>Kleenex</a:t>
            </a:r>
            <a:endParaRPr lang="en-US"/>
          </a:p>
          <a:p>
            <a:pPr>
              <a:spcAft>
                <a:spcPts val="100"/>
              </a:spcAft>
            </a:pPr>
            <a:r>
              <a:rPr lang="en-US" sz="2800" dirty="0"/>
              <a:t>Graph Paper/Notebook paper</a:t>
            </a:r>
          </a:p>
          <a:p>
            <a:pPr>
              <a:spcAft>
                <a:spcPts val="100"/>
              </a:spcAft>
            </a:pPr>
            <a:r>
              <a:rPr lang="en-US" sz="2800" dirty="0"/>
              <a:t>Markers (thick and thin), colored pencils</a:t>
            </a:r>
          </a:p>
          <a:p>
            <a:pPr>
              <a:spcAft>
                <a:spcPts val="100"/>
              </a:spcAft>
            </a:pPr>
            <a:r>
              <a:rPr lang="en-US" sz="2800" dirty="0"/>
              <a:t>Rulers, scissors, </a:t>
            </a:r>
          </a:p>
          <a:p>
            <a:pPr>
              <a:spcAft>
                <a:spcPts val="100"/>
              </a:spcAft>
            </a:pPr>
            <a:r>
              <a:rPr lang="en-US" sz="2800" dirty="0"/>
              <a:t>Sticky notes, cardstock, </a:t>
            </a:r>
          </a:p>
          <a:p>
            <a:pPr>
              <a:spcAft>
                <a:spcPts val="100"/>
              </a:spcAft>
            </a:pPr>
            <a:r>
              <a:rPr lang="en-US" sz="2800" dirty="0"/>
              <a:t>Dry erase markers, </a:t>
            </a:r>
          </a:p>
          <a:p>
            <a:pPr>
              <a:spcAft>
                <a:spcPts val="100"/>
              </a:spcAft>
            </a:pPr>
            <a:r>
              <a:rPr lang="en-US" sz="2800" dirty="0"/>
              <a:t>Pencils, erasers,</a:t>
            </a:r>
          </a:p>
        </p:txBody>
      </p:sp>
    </p:spTree>
    <p:extLst>
      <p:ext uri="{BB962C8B-B14F-4D97-AF65-F5344CB8AC3E}">
        <p14:creationId xmlns:p14="http://schemas.microsoft.com/office/powerpoint/2010/main" val="314118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A30-6B5A-4F22-9437-DF517261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Contact 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81518E-39EB-4BE7-B4A1-7FECD730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Jupiter Ed – </a:t>
            </a:r>
            <a:r>
              <a:rPr lang="en-US">
                <a:hlinkClick r:id="rId3"/>
              </a:rPr>
              <a:t>www.jupitergrades.com</a:t>
            </a:r>
            <a:r>
              <a:rPr lang="en-US"/>
              <a:t> – grades will be updated weekly</a:t>
            </a:r>
          </a:p>
          <a:p>
            <a:r>
              <a:rPr lang="en-US"/>
              <a:t>Email </a:t>
            </a:r>
            <a:r>
              <a:rPr lang="en-US">
                <a:hlinkClick r:id="rId4"/>
              </a:rPr>
              <a:t>–bonnie.henry@leusd.k12.ca.us</a:t>
            </a:r>
            <a:r>
              <a:rPr lang="en-US"/>
              <a:t> – expect reply within 24 hours</a:t>
            </a:r>
          </a:p>
          <a:p>
            <a:r>
              <a:rPr lang="en-US"/>
              <a:t>Website – </a:t>
            </a:r>
            <a:r>
              <a:rPr lang="en-US">
                <a:hlinkClick r:id="rId5"/>
              </a:rPr>
              <a:t>www.mathwithmrshenry@weebly.com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80B75-2AC8-4CBC-B30F-D7DE6A453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954" y="3913854"/>
            <a:ext cx="2764633" cy="20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9730-0F55-41C5-84C9-E22288E8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B7D7-FFA1-43D4-8DE0-3CD08C37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556" y="2479431"/>
            <a:ext cx="9601196" cy="3447872"/>
          </a:xfrm>
        </p:spPr>
        <p:txBody>
          <a:bodyPr/>
          <a:lstStyle/>
          <a:p>
            <a:r>
              <a:rPr lang="en-US"/>
              <a:t>Any questions I did not answer?</a:t>
            </a:r>
          </a:p>
          <a:p>
            <a:r>
              <a:rPr lang="en-US"/>
              <a:t>I’m looking forward to a </a:t>
            </a:r>
            <a:r>
              <a:rPr lang="en-US" b="1"/>
              <a:t>fun, exciting, and productive </a:t>
            </a:r>
            <a:r>
              <a:rPr lang="en-US"/>
              <a:t>year with your student.</a:t>
            </a:r>
          </a:p>
          <a:p>
            <a:r>
              <a:rPr lang="en-US"/>
              <a:t>Thank you for coming tonight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897CC-F986-4C41-98E6-52B01D06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52" y="3507130"/>
            <a:ext cx="2780933" cy="25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8364-25F6-47AB-BF98-E46D2618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Math Course 2 (Periods 5 and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056B-8447-45A8-8057-5778E3EEC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01052"/>
            <a:ext cx="9601196" cy="347302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Fast Paced – 2</a:t>
            </a:r>
            <a:r>
              <a:rPr lang="en-US" baseline="30000"/>
              <a:t>nd</a:t>
            </a:r>
            <a:r>
              <a:rPr lang="en-US"/>
              <a:t> half of 7</a:t>
            </a:r>
            <a:r>
              <a:rPr lang="en-US" baseline="30000"/>
              <a:t>th</a:t>
            </a:r>
            <a:r>
              <a:rPr lang="en-US"/>
              <a:t> grade math and 8</a:t>
            </a:r>
            <a:r>
              <a:rPr lang="en-US" baseline="30000"/>
              <a:t>th</a:t>
            </a:r>
            <a:r>
              <a:rPr lang="en-US"/>
              <a:t> grade math</a:t>
            </a:r>
          </a:p>
          <a:p>
            <a:r>
              <a:rPr lang="en-US"/>
              <a:t>Goal to be ready for Algebra 1 in 8</a:t>
            </a:r>
            <a:r>
              <a:rPr lang="en-US" baseline="30000"/>
              <a:t>th</a:t>
            </a:r>
            <a:r>
              <a:rPr lang="en-US"/>
              <a:t> grade</a:t>
            </a:r>
          </a:p>
          <a:p>
            <a:r>
              <a:rPr lang="en-US"/>
              <a:t>Curriculum “Big Ideas Math” by Ron Larson and Laurie Boswell and Illustrative Mathematics written by the writers of the Common Core Curriculum </a:t>
            </a:r>
          </a:p>
          <a:p>
            <a:r>
              <a:rPr lang="en-US"/>
              <a:t>Conceptual understanding             Procedural Understanding            Combines both for real life application  </a:t>
            </a:r>
          </a:p>
          <a:p>
            <a:r>
              <a:rPr lang="en-US"/>
              <a:t>Standards for Mathematical Practices built into all lessons</a:t>
            </a:r>
          </a:p>
          <a:p>
            <a:r>
              <a:rPr lang="en-US"/>
              <a:t>Technology built into lessons</a:t>
            </a:r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C60D20-23B3-4411-B462-F249825C6180}"/>
              </a:ext>
            </a:extLst>
          </p:cNvPr>
          <p:cNvSpPr/>
          <p:nvPr/>
        </p:nvSpPr>
        <p:spPr>
          <a:xfrm>
            <a:off x="4624817" y="4242947"/>
            <a:ext cx="64008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13E815-3665-4DDB-9319-7A20FDF636A3}"/>
              </a:ext>
            </a:extLst>
          </p:cNvPr>
          <p:cNvSpPr/>
          <p:nvPr/>
        </p:nvSpPr>
        <p:spPr>
          <a:xfrm>
            <a:off x="8354955" y="4242947"/>
            <a:ext cx="64008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86C7-8070-4865-8DD6-CBDFBBF2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Course 2 – (Periods 2 and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4C18-1D33-4E00-B762-843319AC9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Curriculum “Big Ideas Math” by Ron Larson and Laurie Boswell and Illustrative Mathematics written by the writers of the Common Core Curriculum</a:t>
            </a:r>
          </a:p>
          <a:p>
            <a:r>
              <a:rPr lang="en-US"/>
              <a:t>Conceptual understanding             Procedural Understanding             Combines both for real life application  </a:t>
            </a:r>
          </a:p>
          <a:p>
            <a:r>
              <a:rPr lang="en-US"/>
              <a:t>2 days per lesson, allows for math workshop, group work, activity application, games, fluency practice</a:t>
            </a:r>
          </a:p>
          <a:p>
            <a:r>
              <a:rPr lang="en-US"/>
              <a:t>Standards for Mathematical Practices built into all lessons</a:t>
            </a:r>
          </a:p>
          <a:p>
            <a:r>
              <a:rPr lang="en-US"/>
              <a:t>Technology built into lessons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84FF42C-00DD-4855-92FB-836B8D8750C7}"/>
              </a:ext>
            </a:extLst>
          </p:cNvPr>
          <p:cNvSpPr/>
          <p:nvPr/>
        </p:nvSpPr>
        <p:spPr>
          <a:xfrm>
            <a:off x="4684412" y="3429000"/>
            <a:ext cx="64008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C252E94-B0F7-4C27-BB52-72B644556E1D}"/>
              </a:ext>
            </a:extLst>
          </p:cNvPr>
          <p:cNvSpPr/>
          <p:nvPr/>
        </p:nvSpPr>
        <p:spPr>
          <a:xfrm>
            <a:off x="8393463" y="3429000"/>
            <a:ext cx="64008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9F5F-81EE-4F9D-9E3B-06B892F7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792" y="496665"/>
            <a:ext cx="6242050" cy="512763"/>
          </a:xfrm>
        </p:spPr>
        <p:txBody>
          <a:bodyPr>
            <a:normAutofit fontScale="90000"/>
          </a:bodyPr>
          <a:lstStyle/>
          <a:p>
            <a:r>
              <a:rPr lang="en-US"/>
              <a:t>Standards for Mathematical Practices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0D458-340E-46F7-AD26-47E64C0E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835" y="1009428"/>
            <a:ext cx="3683965" cy="5244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546D8-436B-4835-B7A5-9F108A5E4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52" y="3322759"/>
            <a:ext cx="2034686" cy="25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D05D-F4C2-4CF2-8799-83013160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Class Norms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841238-EB6C-4E47-8BA1-FDAAEE734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5647" y="2491423"/>
            <a:ext cx="6419768" cy="384858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C95FD7-4835-4D92-99B2-45826B2A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57" y="411296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CE4B-C6DB-4BB4-967F-1471D988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1479C0-C7FB-4A91-B889-2C56FA54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Consistency and Fairness</a:t>
            </a:r>
          </a:p>
          <a:p>
            <a:r>
              <a:rPr lang="en-US"/>
              <a:t>My classroom expectations and rules hold all students accountable</a:t>
            </a:r>
          </a:p>
          <a:p>
            <a:r>
              <a:rPr lang="en-US"/>
              <a:t>My promise to all my students</a:t>
            </a:r>
          </a:p>
          <a:p>
            <a:r>
              <a:rPr lang="en-US"/>
              <a:t>Modeling expectations clearly</a:t>
            </a:r>
          </a:p>
          <a:p>
            <a:r>
              <a:rPr lang="en-US"/>
              <a:t>High Expectations</a:t>
            </a:r>
          </a:p>
          <a:p>
            <a:r>
              <a:rPr lang="en-US"/>
              <a:t>Intrinsic Motivation</a:t>
            </a:r>
          </a:p>
          <a:p>
            <a:r>
              <a:rPr lang="en-US"/>
              <a:t>Engaging classroom and lessons</a:t>
            </a:r>
          </a:p>
        </p:txBody>
      </p:sp>
    </p:spTree>
    <p:extLst>
      <p:ext uri="{BB962C8B-B14F-4D97-AF65-F5344CB8AC3E}">
        <p14:creationId xmlns:p14="http://schemas.microsoft.com/office/powerpoint/2010/main" val="8875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E5FC-11FF-4485-9AF2-554839B9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Classroom Expectations/Rules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88E3A-9498-4A19-92FE-8AAAD2C8C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9B38-E13B-4AA1-8F73-0F96B9E03B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Be kind and respectful</a:t>
            </a:r>
          </a:p>
          <a:p>
            <a:r>
              <a:rPr lang="en-US"/>
              <a:t>Be on-time and prepared</a:t>
            </a:r>
          </a:p>
          <a:p>
            <a:r>
              <a:rPr lang="en-US"/>
              <a:t>Be on task and productive</a:t>
            </a:r>
          </a:p>
          <a:p>
            <a:r>
              <a:rPr lang="en-US"/>
              <a:t>Follow directions the first time they are given</a:t>
            </a:r>
          </a:p>
          <a:p>
            <a:r>
              <a:rPr lang="en-US"/>
              <a:t>Be proactive and responsible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580F9-D771-4FF4-90D5-18E061D2E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Classroom Rules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1F3DF-84FB-4FA9-BE73-7429242C2E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Students will be discussing and writing our classroom rules during the first week of class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65205-20AC-42F9-BBDC-D8218712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28392"/>
            <a:ext cx="2395904" cy="17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00B1-869E-4AE2-ACBA-B7F4D156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11" y="464547"/>
            <a:ext cx="9514932" cy="800660"/>
          </a:xfrm>
        </p:spPr>
        <p:txBody>
          <a:bodyPr>
            <a:normAutofit/>
          </a:bodyPr>
          <a:lstStyle/>
          <a:p>
            <a:r>
              <a:rPr lang="en-US"/>
              <a:t>Supplies (Math Classes)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DB1E0-B885-4928-BC5C-8DD44101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118" y="1786386"/>
            <a:ext cx="4718304" cy="576262"/>
          </a:xfrm>
        </p:spPr>
        <p:txBody>
          <a:bodyPr/>
          <a:lstStyle/>
          <a:p>
            <a:r>
              <a:rPr lang="en-US"/>
              <a:t>Daily Student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F144-844C-4C53-854A-DC338AAE8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686" y="2520799"/>
            <a:ext cx="5767849" cy="382592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b="1" dirty="0"/>
              <a:t>A binder with tabs for each class</a:t>
            </a:r>
          </a:p>
          <a:p>
            <a:r>
              <a:rPr lang="en-US" b="1" dirty="0"/>
              <a:t> Composition Book for a Math Journal (No spiral bound notebooks please)</a:t>
            </a:r>
          </a:p>
          <a:p>
            <a:pPr lvl="0"/>
            <a:r>
              <a:rPr lang="en-US" b="1" dirty="0"/>
              <a:t>Writing utensils- pencils for math assignments/colored pens for correcting, 2 dry erase markers</a:t>
            </a:r>
          </a:p>
          <a:p>
            <a:pPr lvl="0"/>
            <a:r>
              <a:rPr lang="en-US" b="1" dirty="0"/>
              <a:t>A positive attitude, a sense of humor, &amp; an open mind</a:t>
            </a:r>
          </a:p>
          <a:p>
            <a:r>
              <a:rPr lang="en-US" b="1" dirty="0"/>
              <a:t>Please have your supplies by: 8/20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12259D-867B-40BE-A500-31B624CC2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3584" y="1786386"/>
            <a:ext cx="4718304" cy="576262"/>
          </a:xfrm>
        </p:spPr>
        <p:txBody>
          <a:bodyPr/>
          <a:lstStyle/>
          <a:p>
            <a:r>
              <a:rPr lang="en-US"/>
              <a:t>Classroom Donations (</a:t>
            </a:r>
            <a:r>
              <a:rPr lang="en-US" sz="2400"/>
              <a:t>Optional)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B772F8-6641-46C2-B66B-ED3D0BFA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1991" y="2438131"/>
            <a:ext cx="4459512" cy="3811547"/>
          </a:xfrm>
        </p:spPr>
        <p:txBody>
          <a:bodyPr>
            <a:normAutofit fontScale="32500" lnSpcReduction="20000"/>
          </a:bodyPr>
          <a:lstStyle/>
          <a:p>
            <a:r>
              <a:rPr lang="en-US" sz="8000"/>
              <a:t>Kleenex</a:t>
            </a:r>
          </a:p>
          <a:p>
            <a:r>
              <a:rPr lang="en-US" sz="8000"/>
              <a:t>Graph Paper/Notebook paper</a:t>
            </a:r>
          </a:p>
          <a:p>
            <a:r>
              <a:rPr lang="en-US" sz="8000"/>
              <a:t>Markers (thick and thin), colored pencils</a:t>
            </a:r>
          </a:p>
          <a:p>
            <a:r>
              <a:rPr lang="en-US" sz="8000"/>
              <a:t>Rulers, scissors, </a:t>
            </a:r>
          </a:p>
          <a:p>
            <a:r>
              <a:rPr lang="en-US" sz="8000"/>
              <a:t>Sticky notes, cardstock, </a:t>
            </a:r>
            <a:endParaRPr lang="en-US"/>
          </a:p>
          <a:p>
            <a:r>
              <a:rPr lang="en-US" sz="8000"/>
              <a:t>Dry erase markers, </a:t>
            </a:r>
            <a:endParaRPr lang="en-US"/>
          </a:p>
          <a:p>
            <a:r>
              <a:rPr lang="en-US" sz="8000"/>
              <a:t>Pencils, erasers,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1020</Words>
  <Application>Microsoft Office PowerPoint</Application>
  <PresentationFormat>Widescreen</PresentationFormat>
  <Paragraphs>168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inherit</vt:lpstr>
      <vt:lpstr>Wingdings</vt:lpstr>
      <vt:lpstr>Organic</vt:lpstr>
      <vt:lpstr>PowerPoint Presentation</vt:lpstr>
      <vt:lpstr>Introduction</vt:lpstr>
      <vt:lpstr>Advanced Math Course 2 (Periods 5 and 6)</vt:lpstr>
      <vt:lpstr>Math Course 2 – (Periods 2 and 4)</vt:lpstr>
      <vt:lpstr>Standards for Mathematical Practices</vt:lpstr>
      <vt:lpstr>Math Class Norms</vt:lpstr>
      <vt:lpstr>Classroom Management</vt:lpstr>
      <vt:lpstr>Classroom Expectations/Rules</vt:lpstr>
      <vt:lpstr>Supplies (Math Classes)</vt:lpstr>
      <vt:lpstr>How You Can Support Your Student</vt:lpstr>
      <vt:lpstr>How to Contact Me</vt:lpstr>
      <vt:lpstr>Questions</vt:lpstr>
      <vt:lpstr>PowerPoint Presentation</vt:lpstr>
      <vt:lpstr>Introduction</vt:lpstr>
      <vt:lpstr> AVID7 – Period 3</vt:lpstr>
      <vt:lpstr>What AVID is….</vt:lpstr>
      <vt:lpstr>What AVID is not…..</vt:lpstr>
      <vt:lpstr>What to expect in your Avid Class</vt:lpstr>
      <vt:lpstr>Avid Events</vt:lpstr>
      <vt:lpstr>Classroom Expectations/Rules</vt:lpstr>
      <vt:lpstr>Supplies - AVID</vt:lpstr>
      <vt:lpstr>How to Contact Me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7th Grade</dc:title>
  <dc:creator>Bonnie Henry</dc:creator>
  <cp:lastModifiedBy>Bonnie Henry</cp:lastModifiedBy>
  <cp:revision>4</cp:revision>
  <dcterms:modified xsi:type="dcterms:W3CDTF">2018-08-10T15:07:37Z</dcterms:modified>
</cp:coreProperties>
</file>