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1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7141BC-3E93-C0EE-7AB4-B83D913AB5A4}" v="34" dt="2018-11-13T19:45:37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9"/>
  </p:normalViewPr>
  <p:slideViewPr>
    <p:cSldViewPr snapToGrid="0" snapToObjects="1">
      <p:cViewPr varScale="1">
        <p:scale>
          <a:sx n="85" d="100"/>
          <a:sy n="85" d="100"/>
        </p:scale>
        <p:origin x="105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nnie  Henry" userId="S::bonnie.henry@leusd.k12.ca.us::07ba6a72-62d9-4349-8aee-95138f2f95a8" providerId="AD" clId="Web-{667141BC-3E93-C0EE-7AB4-B83D913AB5A4}"/>
    <pc:docChg chg="modSld">
      <pc:chgData name="Bonnie  Henry" userId="S::bonnie.henry@leusd.k12.ca.us::07ba6a72-62d9-4349-8aee-95138f2f95a8" providerId="AD" clId="Web-{667141BC-3E93-C0EE-7AB4-B83D913AB5A4}" dt="2018-11-13T19:45:37.071" v="67" actId="20577"/>
      <pc:docMkLst>
        <pc:docMk/>
      </pc:docMkLst>
      <pc:sldChg chg="modSp">
        <pc:chgData name="Bonnie  Henry" userId="S::bonnie.henry@leusd.k12.ca.us::07ba6a72-62d9-4349-8aee-95138f2f95a8" providerId="AD" clId="Web-{667141BC-3E93-C0EE-7AB4-B83D913AB5A4}" dt="2018-11-13T19:45:37.071" v="66" actId="20577"/>
        <pc:sldMkLst>
          <pc:docMk/>
          <pc:sldMk cId="129196213" sldId="258"/>
        </pc:sldMkLst>
        <pc:spChg chg="mod">
          <ac:chgData name="Bonnie  Henry" userId="S::bonnie.henry@leusd.k12.ca.us::07ba6a72-62d9-4349-8aee-95138f2f95a8" providerId="AD" clId="Web-{667141BC-3E93-C0EE-7AB4-B83D913AB5A4}" dt="2018-11-13T19:45:26.727" v="60" actId="20577"/>
          <ac:spMkLst>
            <pc:docMk/>
            <pc:sldMk cId="129196213" sldId="258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667141BC-3E93-C0EE-7AB4-B83D913AB5A4}" dt="2018-11-13T19:45:37.071" v="66" actId="20577"/>
          <ac:spMkLst>
            <pc:docMk/>
            <pc:sldMk cId="129196213" sldId="258"/>
            <ac:spMk id="3" creationId="{68520398-5319-EA44-8777-0FA9C4ACD3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D83DA-B73D-F444-A63E-651B0E7DA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E157D-8585-7242-B033-FAA28D449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25BAB-8B79-6240-B1C3-06E569C7E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56AC1-F1A2-5A44-AE58-4C24C08B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8A5B8-78CF-4B44-B8B8-331E6B9B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F5FDF-96C5-7644-BA48-E4F5D2EF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CDA54-E753-CE43-804A-84DB09F67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1134A-20F9-0F4C-B5D6-7C63419A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F35D4-D2B5-0743-9AC4-5862CC00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764C-1422-FA4F-9F2A-619DAB960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1EC9C-1911-F147-ACAF-34668F4FE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DFE84-AEEF-D14C-973D-57890040E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A54A8-0EE4-CF43-BA49-25B0F491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CF46A-0750-DE46-B8F7-D6F286542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EB027-232C-0141-8924-6AFD4B391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3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A185-6DB0-F649-AF19-7583CBD64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AAF7F-2449-6D49-A0E0-881A9606A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A54D0-4097-D543-A07D-9F870ABE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D7A0D-87FC-9A46-BE65-D63CD390E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E41C4-1195-F248-BC6A-DCE0F38C6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4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83BE-7CFF-154C-BF04-B8EAFFD3D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D448-F008-A542-99DD-2F221536A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1BE5B-C6A2-BB48-9CFE-67033299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4E18D-4F03-2A48-B6F6-9C4D6E33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88E27-34D7-5D49-8C7C-07E2A0DE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2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16E4-24A6-9F45-A35A-642AF0A8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24CA0-ACEF-4846-AEDA-DB4453333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CBC86-9099-5F4F-A7A8-F5465167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02C18-9AF9-DA44-8AB5-8C184427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A14F3-5AD3-7B45-8DA0-DF67F565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4E7ED-01A0-B140-9461-9CD5143C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2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36F3-C638-B64D-A823-2991EBA1B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E5C57-3194-0447-9B09-2E03AD330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4059F-1A60-8B42-BBF6-0B22C104C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F3F87-FA59-9F47-95A2-2B84FB0C4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ED805-DC75-6347-A6F6-55960E0FF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EB2194-BB05-984F-AE90-CE3C4B3B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CE599-3B02-2B4A-B1B6-23853BD4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8650B-86DB-D34C-B352-7E1E68A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8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6CB2-D7E7-0243-95AB-D3BCE932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0351D-4B56-5A4F-9534-CF00A0E9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6B46B-A7FE-0842-AA40-33F0CB54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990F1-689E-BC46-964B-61D9224C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AA60A-86AE-6E46-A15B-C319125C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797723-9C07-D245-9C8F-082F4257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0A196-5E5A-BB4C-853E-E8C2214C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4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3E0D1-AD10-6546-9261-E9CF8E46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31D86-D586-BA46-A496-CFF884E66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86ADD-B278-604A-93B5-4ECDC0E36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C842E-1452-A84F-BEAF-B9A13481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32D1D-C4BF-3645-989E-7CE4098D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9A0C7-50AE-754B-95C5-89542CA3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80B6-341E-6143-8A68-5C6013A7D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9E6BE-1AF3-E84A-8DF9-45C115F42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72716-605F-DD4B-88DE-5FB1D5E74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56A39-C556-794F-8002-D6FA62BC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CF235-A7BC-1749-8AB3-FA5AFA17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8967D-7202-CC4C-B72B-803848A1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6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4B224E-0D8C-3142-8B67-9E192D48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CBD5A-4E61-1F49-97EF-75D273523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301F7-AAE4-E349-9E41-BF2BFD848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4EDE-AF7B-AE43-8C6E-D7DD0D16842E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1BC5-524F-F743-BDA4-B1AE09F45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51171-3B26-6641-A77E-0FA3D7FE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4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Math Course 2 - </a:t>
            </a:r>
            <a:r>
              <a:rPr lang="en-US" sz="2000" b="1" dirty="0">
                <a:highlight>
                  <a:srgbClr val="FFFF00"/>
                </a:highlight>
              </a:rPr>
              <a:t>ADV Period 5         </a:t>
            </a:r>
            <a:r>
              <a:rPr lang="en-US" sz="2000" b="1" dirty="0"/>
              <a:t>Tues. Nov. 13, 2018</a:t>
            </a:r>
            <a:br>
              <a:rPr lang="en-US" sz="2000" b="1">
                <a:cs typeface="Calibri Light"/>
              </a:rPr>
            </a:br>
            <a:r>
              <a:rPr lang="en-US" sz="2000" b="1" dirty="0"/>
              <a:t>Agenda:  Warm Up/Check in Homework</a:t>
            </a:r>
            <a:br>
              <a:rPr lang="en-US" sz="2000" b="1">
                <a:cs typeface="Calibri Light"/>
              </a:rPr>
            </a:br>
            <a:r>
              <a:rPr lang="en-US" sz="2000" b="1" dirty="0"/>
              <a:t>Efficiently Solving Inequalities</a:t>
            </a:r>
            <a:br>
              <a:rPr lang="en-US" sz="2000" b="1" dirty="0"/>
            </a:br>
            <a:r>
              <a:rPr lang="en-US" sz="2000" b="1" dirty="0"/>
              <a:t>Team Activities – Exercises 15.2, 15.3 on white boards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Read Lesson Summary and complete Key Points, Questions, and Summary in  Journal Notes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/>
              <a:t>Illustrated Math Practice Problems 6.15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3D2CC17-92CF-B340-9C44-C301A7DB2CD3}"/>
                  </a:ext>
                </a:extLst>
              </p:cNvPr>
              <p:cNvSpPr txBox="1"/>
              <p:nvPr/>
            </p:nvSpPr>
            <p:spPr>
              <a:xfrm>
                <a:off x="541867" y="2279709"/>
                <a:ext cx="11023600" cy="4893647"/>
              </a:xfrm>
              <a:prstGeom prst="rect">
                <a:avLst/>
              </a:prstGeom>
              <a:noFill/>
              <a:ln w="412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/>
                  <a:t>WARM UP  - DO NOW</a:t>
                </a:r>
              </a:p>
              <a:p>
                <a:r>
                  <a:rPr lang="en-US" b="1" dirty="0"/>
                  <a:t>15.1: Lots of Negatives</a:t>
                </a:r>
              </a:p>
              <a:p>
                <a:r>
                  <a:rPr lang="en-US" dirty="0"/>
                  <a:t>Here is an inequality: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≥−4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0"/>
                <a:r>
                  <a:rPr lang="en-US" dirty="0"/>
                  <a:t>Predict what you think the solutions on the number line will look like.</a:t>
                </a:r>
              </a:p>
              <a:p>
                <a:pPr lvl="0"/>
                <a:r>
                  <a:rPr lang="en-US" dirty="0"/>
                  <a:t>Select </a:t>
                </a:r>
                <a:r>
                  <a:rPr lang="en-US" b="1" dirty="0"/>
                  <a:t>all</a:t>
                </a:r>
                <a:r>
                  <a:rPr lang="en-US" dirty="0"/>
                  <a:t> the values that are solutions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≥−4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3</a:t>
                </a:r>
              </a:p>
              <a:p>
                <a:pPr lvl="1"/>
                <a:r>
                  <a:rPr lang="en-US" dirty="0"/>
                  <a:t>-3</a:t>
                </a:r>
              </a:p>
              <a:p>
                <a:pPr lvl="1"/>
                <a:r>
                  <a:rPr lang="en-US" dirty="0"/>
                  <a:t>4</a:t>
                </a:r>
              </a:p>
              <a:p>
                <a:pPr lvl="1"/>
                <a:r>
                  <a:rPr lang="en-US" dirty="0"/>
                  <a:t>-4</a:t>
                </a:r>
              </a:p>
              <a:p>
                <a:pPr lvl="1"/>
                <a:r>
                  <a:rPr lang="en-US" dirty="0"/>
                  <a:t>4.001</a:t>
                </a:r>
              </a:p>
              <a:p>
                <a:pPr lvl="1"/>
                <a:r>
                  <a:rPr lang="en-US" dirty="0"/>
                  <a:t>-4.001</a:t>
                </a:r>
              </a:p>
              <a:p>
                <a:r>
                  <a:rPr lang="en-US" dirty="0"/>
                  <a:t>Graph the solutions to the inequality on the number line:</a:t>
                </a:r>
                <a:br>
                  <a:rPr lang="en-US" dirty="0"/>
                </a:br>
                <a:endParaRPr lang="en-US" sz="4000" b="1" dirty="0"/>
              </a:p>
              <a:p>
                <a:pPr lvl="0"/>
                <a:endParaRPr lang="en-US" sz="2800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3D2CC17-92CF-B340-9C44-C301A7DB2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67" y="2279709"/>
                <a:ext cx="11023600" cy="4893647"/>
              </a:xfrm>
              <a:prstGeom prst="rect">
                <a:avLst/>
              </a:prstGeom>
              <a:blipFill>
                <a:blip r:embed="rId2"/>
                <a:stretch>
                  <a:fillRect l="-344" t="-1028"/>
                </a:stretch>
              </a:blipFill>
              <a:ln w="412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COME IN </a:t>
            </a:r>
            <a:r>
              <a:rPr lang="en-US" sz="2000" b="1" dirty="0"/>
              <a:t>QUIETLY</a:t>
            </a:r>
            <a:r>
              <a:rPr lang="en-US" sz="2000" dirty="0"/>
              <a:t> – PUT HOMEWORK OUT ON DESK – WRITE DOWN AGENDA – START WARM UP NOW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752FA-21D6-C54B-A5CE-CA0EC929973D}"/>
              </a:ext>
            </a:extLst>
          </p:cNvPr>
          <p:cNvSpPr txBox="1"/>
          <p:nvPr/>
        </p:nvSpPr>
        <p:spPr>
          <a:xfrm>
            <a:off x="541867" y="6248399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EQ:  HOW IS SOLVING EQUATIONS SIMILAR AND DIFFERENT TO SOLVING INEQUALITIES?</a:t>
            </a:r>
          </a:p>
        </p:txBody>
      </p:sp>
    </p:spTree>
    <p:extLst>
      <p:ext uri="{BB962C8B-B14F-4D97-AF65-F5344CB8AC3E}">
        <p14:creationId xmlns:p14="http://schemas.microsoft.com/office/powerpoint/2010/main" val="12919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Math Course 2 - </a:t>
            </a:r>
            <a:r>
              <a:rPr lang="en-US" sz="2000" b="1" dirty="0">
                <a:highlight>
                  <a:srgbClr val="FFFF00"/>
                </a:highlight>
              </a:rPr>
              <a:t>ADV Period 6      </a:t>
            </a:r>
            <a:r>
              <a:rPr lang="en-US" sz="2000" b="1" dirty="0"/>
              <a:t>Tues. Nov. 13, 2018</a:t>
            </a:r>
            <a:br>
              <a:rPr lang="en-US" sz="2000" b="1" dirty="0"/>
            </a:br>
            <a:r>
              <a:rPr lang="en-US" sz="2000" b="1" dirty="0"/>
              <a:t>Agenda:  Warm Up/Check in Homework</a:t>
            </a:r>
            <a:br>
              <a:rPr lang="en-US" sz="2000" b="1" dirty="0"/>
            </a:br>
            <a:r>
              <a:rPr lang="en-US" sz="2000" b="1" dirty="0"/>
              <a:t>Efficiently Solving Inequalities</a:t>
            </a:r>
            <a:br>
              <a:rPr lang="en-US" sz="2000" b="1" dirty="0"/>
            </a:br>
            <a:r>
              <a:rPr lang="en-US" sz="2000" b="1" dirty="0"/>
              <a:t>Team Activities – Exercises 15.1, 15.2 on white boards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Finish Lesson 15 –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/>
              <a:t>Do 15.2 1-3, 15.3 1-2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3D2CC17-92CF-B340-9C44-C301A7DB2CD3}"/>
                  </a:ext>
                </a:extLst>
              </p:cNvPr>
              <p:cNvSpPr txBox="1"/>
              <p:nvPr/>
            </p:nvSpPr>
            <p:spPr>
              <a:xfrm>
                <a:off x="541867" y="2279709"/>
                <a:ext cx="11023600" cy="4893647"/>
              </a:xfrm>
              <a:prstGeom prst="rect">
                <a:avLst/>
              </a:prstGeom>
              <a:noFill/>
              <a:ln w="412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/>
                  <a:t>WARM UP  - DO NOW</a:t>
                </a:r>
              </a:p>
              <a:p>
                <a:r>
                  <a:rPr lang="en-US" b="1" dirty="0"/>
                  <a:t>15.1: Lots of Negatives</a:t>
                </a:r>
              </a:p>
              <a:p>
                <a:r>
                  <a:rPr lang="en-US" dirty="0"/>
                  <a:t>Here is an inequality: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≥−4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0"/>
                <a:r>
                  <a:rPr lang="en-US" dirty="0"/>
                  <a:t>Predict what you think the solutions on the number line will look like.</a:t>
                </a:r>
              </a:p>
              <a:p>
                <a:pPr lvl="0"/>
                <a:r>
                  <a:rPr lang="en-US" dirty="0"/>
                  <a:t>Select </a:t>
                </a:r>
                <a:r>
                  <a:rPr lang="en-US" b="1" dirty="0"/>
                  <a:t>all</a:t>
                </a:r>
                <a:r>
                  <a:rPr lang="en-US" dirty="0"/>
                  <a:t> the values that are solutions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≥−4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3</a:t>
                </a:r>
              </a:p>
              <a:p>
                <a:pPr lvl="1"/>
                <a:r>
                  <a:rPr lang="en-US" dirty="0"/>
                  <a:t>-3</a:t>
                </a:r>
              </a:p>
              <a:p>
                <a:pPr lvl="1"/>
                <a:r>
                  <a:rPr lang="en-US" dirty="0"/>
                  <a:t>4</a:t>
                </a:r>
              </a:p>
              <a:p>
                <a:pPr lvl="1"/>
                <a:r>
                  <a:rPr lang="en-US" dirty="0"/>
                  <a:t>-4</a:t>
                </a:r>
              </a:p>
              <a:p>
                <a:pPr lvl="1"/>
                <a:r>
                  <a:rPr lang="en-US" dirty="0"/>
                  <a:t>4.001</a:t>
                </a:r>
              </a:p>
              <a:p>
                <a:pPr lvl="1"/>
                <a:r>
                  <a:rPr lang="en-US" dirty="0"/>
                  <a:t>-4.001</a:t>
                </a:r>
              </a:p>
              <a:p>
                <a:r>
                  <a:rPr lang="en-US" dirty="0"/>
                  <a:t>Graph the solutions to the inequality on the number line:</a:t>
                </a:r>
                <a:br>
                  <a:rPr lang="en-US" dirty="0"/>
                </a:br>
                <a:endParaRPr lang="en-US" sz="4000" b="1" dirty="0"/>
              </a:p>
              <a:p>
                <a:pPr lvl="0"/>
                <a:endParaRPr lang="en-US" sz="2800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3D2CC17-92CF-B340-9C44-C301A7DB2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67" y="2279709"/>
                <a:ext cx="11023600" cy="4893647"/>
              </a:xfrm>
              <a:prstGeom prst="rect">
                <a:avLst/>
              </a:prstGeom>
              <a:blipFill>
                <a:blip r:embed="rId2"/>
                <a:stretch>
                  <a:fillRect l="-344" t="-1028"/>
                </a:stretch>
              </a:blipFill>
              <a:ln w="412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COME IN </a:t>
            </a:r>
            <a:r>
              <a:rPr lang="en-US" sz="2000" b="1" dirty="0"/>
              <a:t>QUIETLY</a:t>
            </a:r>
            <a:r>
              <a:rPr lang="en-US" sz="2000" dirty="0"/>
              <a:t> – PUT HOMEWORK OUT ON DESK – WRITE DOWN AGENDA – START WARM UP NOW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752FA-21D6-C54B-A5CE-CA0EC929973D}"/>
              </a:ext>
            </a:extLst>
          </p:cNvPr>
          <p:cNvSpPr txBox="1"/>
          <p:nvPr/>
        </p:nvSpPr>
        <p:spPr>
          <a:xfrm>
            <a:off x="541867" y="6248399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EQ:  HOW IS SOLVING EQUATIONS SIMILAR AND DIFFERENT TO SOLVING INEQUALITIES?</a:t>
            </a:r>
          </a:p>
        </p:txBody>
      </p:sp>
    </p:spTree>
    <p:extLst>
      <p:ext uri="{BB962C8B-B14F-4D97-AF65-F5344CB8AC3E}">
        <p14:creationId xmlns:p14="http://schemas.microsoft.com/office/powerpoint/2010/main" val="165241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Math Course 2 - </a:t>
            </a:r>
            <a:r>
              <a:rPr lang="en-US" sz="2000" b="1" dirty="0">
                <a:highlight>
                  <a:srgbClr val="FFFF00"/>
                </a:highlight>
              </a:rPr>
              <a:t>ADV Period </a:t>
            </a:r>
            <a:r>
              <a:rPr lang="en-US" sz="2000" b="1">
                <a:highlight>
                  <a:srgbClr val="FFFF00"/>
                </a:highlight>
              </a:rPr>
              <a:t>5       </a:t>
            </a:r>
            <a:r>
              <a:rPr lang="en-US" sz="2000" b="1" dirty="0"/>
              <a:t>Wed . Nov. 14, 2018</a:t>
            </a:r>
            <a:br>
              <a:rPr lang="en-US" sz="2000" b="1" dirty="0"/>
            </a:br>
            <a:r>
              <a:rPr lang="en-US" sz="2000" b="1" dirty="0"/>
              <a:t>Agenda:  Warm Up/Check in Homework</a:t>
            </a:r>
            <a:br>
              <a:rPr lang="en-US" sz="2000" b="1" dirty="0"/>
            </a:br>
            <a:r>
              <a:rPr lang="en-US" sz="2000" b="1" dirty="0"/>
              <a:t>Efficiently Solving Inequalities – Finish 15.3</a:t>
            </a:r>
            <a:br>
              <a:rPr lang="en-US" sz="2000" b="1" dirty="0"/>
            </a:br>
            <a:r>
              <a:rPr lang="en-US" sz="2000" b="1" dirty="0"/>
              <a:t>Summary, Exit Ticket, Start Homework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Big Ideas </a:t>
            </a:r>
            <a:r>
              <a:rPr lang="en-US" sz="2000" dirty="0" err="1"/>
              <a:t>Pg</a:t>
            </a:r>
            <a:r>
              <a:rPr lang="en-US" sz="2000" dirty="0"/>
              <a:t> 483, #1 -24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3D2CC17-92CF-B340-9C44-C301A7DB2CD3}"/>
                  </a:ext>
                </a:extLst>
              </p:cNvPr>
              <p:cNvSpPr txBox="1"/>
              <p:nvPr/>
            </p:nvSpPr>
            <p:spPr>
              <a:xfrm>
                <a:off x="541867" y="2279709"/>
                <a:ext cx="11023600" cy="3847207"/>
              </a:xfrm>
              <a:prstGeom prst="rect">
                <a:avLst/>
              </a:prstGeom>
              <a:noFill/>
              <a:ln w="412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/>
                  <a:t>WARM UP  - DO NOW</a:t>
                </a:r>
              </a:p>
              <a:p>
                <a:pPr algn="ctr"/>
                <a:endParaRPr lang="en-US" sz="2800" b="1" dirty="0"/>
              </a:p>
              <a:p>
                <a:pPr algn="ctr"/>
                <a:r>
                  <a:rPr lang="en-US" sz="2800" b="1" dirty="0"/>
                  <a:t>Compare and Contrast</a:t>
                </a:r>
              </a:p>
              <a:p>
                <a:pPr algn="ctr"/>
                <a:endParaRPr lang="en-US" sz="2800" b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≤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                      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≤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US" sz="2800" b="1" dirty="0"/>
              </a:p>
              <a:p>
                <a:br>
                  <a:rPr lang="en-US" dirty="0"/>
                </a:br>
                <a:endParaRPr lang="en-US" sz="4000" b="1" dirty="0"/>
              </a:p>
              <a:p>
                <a:pPr lvl="0"/>
                <a:endParaRPr lang="en-US" sz="2800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3D2CC17-92CF-B340-9C44-C301A7DB2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67" y="2279709"/>
                <a:ext cx="11023600" cy="3847207"/>
              </a:xfrm>
              <a:prstGeom prst="rect">
                <a:avLst/>
              </a:prstGeom>
              <a:blipFill>
                <a:blip r:embed="rId2"/>
                <a:stretch>
                  <a:fillRect t="-1307"/>
                </a:stretch>
              </a:blipFill>
              <a:ln w="412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COME IN </a:t>
            </a:r>
            <a:r>
              <a:rPr lang="en-US" sz="2000" b="1" dirty="0"/>
              <a:t>QUIETLY</a:t>
            </a:r>
            <a:r>
              <a:rPr lang="en-US" sz="2000" dirty="0"/>
              <a:t> – PUT HOMEWORK OUT ON DESK – WRITE DOWN AGENDA – START WARM UP NOW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752FA-21D6-C54B-A5CE-CA0EC929973D}"/>
              </a:ext>
            </a:extLst>
          </p:cNvPr>
          <p:cNvSpPr txBox="1"/>
          <p:nvPr/>
        </p:nvSpPr>
        <p:spPr>
          <a:xfrm>
            <a:off x="541867" y="6248399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EQ:  HOW IS SOLVING EQUATIONS SIMILAR AND DIFFERENT TO SOLVING INEQUALITIES?</a:t>
            </a:r>
          </a:p>
        </p:txBody>
      </p:sp>
    </p:spTree>
    <p:extLst>
      <p:ext uri="{BB962C8B-B14F-4D97-AF65-F5344CB8AC3E}">
        <p14:creationId xmlns:p14="http://schemas.microsoft.com/office/powerpoint/2010/main" val="2689629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Math Course 2 - </a:t>
            </a:r>
            <a:r>
              <a:rPr lang="en-US" sz="2000" b="1" dirty="0">
                <a:highlight>
                  <a:srgbClr val="FFFF00"/>
                </a:highlight>
              </a:rPr>
              <a:t>ADV Period 6         </a:t>
            </a:r>
            <a:r>
              <a:rPr lang="en-US" sz="2000" b="1" dirty="0"/>
              <a:t>Wed Nov 14, 2018</a:t>
            </a:r>
            <a:br>
              <a:rPr lang="en-US" sz="2000" b="1" dirty="0"/>
            </a:br>
            <a:r>
              <a:rPr lang="en-US" sz="2000" b="1" dirty="0"/>
              <a:t>Agenda:  Warm Up/Check in Homework</a:t>
            </a:r>
            <a:br>
              <a:rPr lang="en-US" sz="2000" b="1" dirty="0"/>
            </a:br>
            <a:r>
              <a:rPr lang="en-US" sz="2000" b="1" dirty="0"/>
              <a:t>Efficiently Solving Inequalities</a:t>
            </a:r>
            <a:br>
              <a:rPr lang="en-US" sz="2000" b="1" dirty="0"/>
            </a:br>
            <a:r>
              <a:rPr lang="en-US" sz="2000" b="1" dirty="0"/>
              <a:t>Team Activities – Exercises 15.2, 15.3 on white boards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Read Lesson Summary and complete Key Points, Questions, and Summary in  Journal Notes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/>
              <a:t>Illustrated Math Practice Problems 6.15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3D2CC17-92CF-B340-9C44-C301A7DB2CD3}"/>
                  </a:ext>
                </a:extLst>
              </p:cNvPr>
              <p:cNvSpPr txBox="1"/>
              <p:nvPr/>
            </p:nvSpPr>
            <p:spPr>
              <a:xfrm>
                <a:off x="541867" y="2279709"/>
                <a:ext cx="11023600" cy="3662541"/>
              </a:xfrm>
              <a:prstGeom prst="rect">
                <a:avLst/>
              </a:prstGeom>
              <a:noFill/>
              <a:ln w="412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/>
                  <a:t>WARM UP  - DO NOW</a:t>
                </a:r>
              </a:p>
              <a:p>
                <a:pPr algn="ctr"/>
                <a:endParaRPr lang="en-US" b="1" dirty="0"/>
              </a:p>
              <a:p>
                <a:pPr algn="ctr"/>
                <a:r>
                  <a:rPr lang="en-US" sz="3600" b="1" dirty="0"/>
                  <a:t>Compare and Contrast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 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&lt;6                        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          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−2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&lt;6</m:t>
                      </m:r>
                    </m:oMath>
                  </m:oMathPara>
                </a14:m>
                <a:endParaRPr lang="en-US" sz="2800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  <a:p>
                <a:br>
                  <a:rPr lang="en-US" dirty="0"/>
                </a:br>
                <a:endParaRPr lang="en-US" sz="4000" b="1" dirty="0"/>
              </a:p>
              <a:p>
                <a:pPr lvl="0"/>
                <a:endParaRPr lang="en-US" sz="2800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3D2CC17-92CF-B340-9C44-C301A7DB2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67" y="2279709"/>
                <a:ext cx="11023600" cy="3662541"/>
              </a:xfrm>
              <a:prstGeom prst="rect">
                <a:avLst/>
              </a:prstGeom>
              <a:blipFill>
                <a:blip r:embed="rId2"/>
                <a:stretch>
                  <a:fillRect t="-1370"/>
                </a:stretch>
              </a:blipFill>
              <a:ln w="412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COME IN </a:t>
            </a:r>
            <a:r>
              <a:rPr lang="en-US" sz="2000" b="1" dirty="0"/>
              <a:t>QUIETLY</a:t>
            </a:r>
            <a:r>
              <a:rPr lang="en-US" sz="2000" dirty="0"/>
              <a:t> – PUT HOMEWORK OUT ON DESK – WRITE DOWN AGENDA – START WARM UP NOW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752FA-21D6-C54B-A5CE-CA0EC929973D}"/>
              </a:ext>
            </a:extLst>
          </p:cNvPr>
          <p:cNvSpPr txBox="1"/>
          <p:nvPr/>
        </p:nvSpPr>
        <p:spPr>
          <a:xfrm>
            <a:off x="541867" y="6248399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EQ:  HOW IS SOLVING EQUATIONS SIMILAR AND DIFFERENT TO SOLVING INEQUALITIES?</a:t>
            </a:r>
          </a:p>
        </p:txBody>
      </p:sp>
    </p:spTree>
    <p:extLst>
      <p:ext uri="{BB962C8B-B14F-4D97-AF65-F5344CB8AC3E}">
        <p14:creationId xmlns:p14="http://schemas.microsoft.com/office/powerpoint/2010/main" val="2797855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419</Words>
  <Application>Microsoft Macintosh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Math Course 2 - ADV Period 5         Tues. Nov. 13, 2018 Agenda:  Warm Up/Check in Homework Efficiently Solving Inequalities Team Activities – Exercises 15.2, 15.3 on white boards</vt:lpstr>
      <vt:lpstr>Math Course 2 - ADV Period 6      Tues. Nov. 13, 2018 Agenda:  Warm Up/Check in Homework Efficiently Solving Inequalities Team Activities – Exercises 15.1, 15.2 on white boards</vt:lpstr>
      <vt:lpstr>Math Course 2 - ADV Period 5       Wed . Nov. 14, 2018 Agenda:  Warm Up/Check in Homework Efficiently Solving Inequalities – Finish 15.3 Summary, Exit Ticket, Start Homework</vt:lpstr>
      <vt:lpstr>Math Course 2 - ADV Period 6         Wed Nov 14, 2018 Agenda:  Warm Up/Check in Homework Efficiently Solving Inequalities Team Activities – Exercises 15.2, 15.3 on white boards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2 - ADV             Tues. November 13, 2018 Agenda:  Warm Up/Check in Homework Efficiently Solving Inequalities Team Activities – Exercises 14.2, 14.3 on white boards Closing Exit Ticket – Cool Down </dc:title>
  <dc:creator>Bonnie  Henry</dc:creator>
  <cp:lastModifiedBy>Bonnie  Henry</cp:lastModifiedBy>
  <cp:revision>5</cp:revision>
  <dcterms:created xsi:type="dcterms:W3CDTF">2018-11-13T04:30:00Z</dcterms:created>
  <dcterms:modified xsi:type="dcterms:W3CDTF">2018-11-13T22:26:43Z</dcterms:modified>
</cp:coreProperties>
</file>