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4" r:id="rId2"/>
    <p:sldId id="268" r:id="rId3"/>
    <p:sldId id="271" r:id="rId4"/>
    <p:sldId id="270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9"/>
  </p:normalViewPr>
  <p:slideViewPr>
    <p:cSldViewPr snapToGrid="0">
      <p:cViewPr varScale="1">
        <p:scale>
          <a:sx n="92" d="100"/>
          <a:sy n="92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E3847-EBC3-40A7-AAD5-529449516CFB}" type="datetimeFigureOut">
              <a:rPr lang="en-US" smtClean="0"/>
              <a:t>3/1/19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31BB5-06F5-448B-BA33-06A5C611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6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31BB5-06F5-448B-BA33-06A5C61126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3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D83DA-B73D-F444-A63E-651B0E7DA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E157D-8585-7242-B033-FAA28D449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25BAB-8B79-6240-B1C3-06E569C7E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56AC1-F1A2-5A44-AE58-4C24C08B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8A5B8-78CF-4B44-B8B8-331E6B9B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F5FDF-96C5-7644-BA48-E4F5D2EF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CDA54-E753-CE43-804A-84DB09F67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1134A-20F9-0F4C-B5D6-7C63419A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F35D4-D2B5-0743-9AC4-5862CC00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764C-1422-FA4F-9F2A-619DAB960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1EC9C-1911-F147-ACAF-34668F4FE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DFE84-AEEF-D14C-973D-57890040E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A54A8-0EE4-CF43-BA49-25B0F491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CF46A-0750-DE46-B8F7-D6F286542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EB027-232C-0141-8924-6AFD4B391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3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A185-6DB0-F649-AF19-7583CBD64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AAF7F-2449-6D49-A0E0-881A9606A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A54D0-4097-D543-A07D-9F870ABE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D7A0D-87FC-9A46-BE65-D63CD390E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E41C4-1195-F248-BC6A-DCE0F38C6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4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83BE-7CFF-154C-BF04-B8EAFFD3D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D448-F008-A542-99DD-2F221536A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1BE5B-C6A2-BB48-9CFE-67033299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4E18D-4F03-2A48-B6F6-9C4D6E33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88E27-34D7-5D49-8C7C-07E2A0DE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2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16E4-24A6-9F45-A35A-642AF0A8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24CA0-ACEF-4846-AEDA-DB4453333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CBC86-9099-5F4F-A7A8-F5465167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02C18-9AF9-DA44-8AB5-8C184427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A14F3-5AD3-7B45-8DA0-DF67F565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4E7ED-01A0-B140-9461-9CD5143C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2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36F3-C638-B64D-A823-2991EBA1B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E5C57-3194-0447-9B09-2E03AD330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4059F-1A60-8B42-BBF6-0B22C104C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F3F87-FA59-9F47-95A2-2B84FB0C4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ED805-DC75-6347-A6F6-55960E0FF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EB2194-BB05-984F-AE90-CE3C4B3B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3/1/19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CE599-3B02-2B4A-B1B6-23853BD4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8650B-86DB-D34C-B352-7E1E68A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8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6CB2-D7E7-0243-95AB-D3BCE932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0351D-4B56-5A4F-9534-CF00A0E9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3/1/19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6B46B-A7FE-0842-AA40-33F0CB54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990F1-689E-BC46-964B-61D9224C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AA60A-86AE-6E46-A15B-C319125C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3/1/19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797723-9C07-D245-9C8F-082F4257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0A196-5E5A-BB4C-853E-E8C2214C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4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3E0D1-AD10-6546-9261-E9CF8E46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31D86-D586-BA46-A496-CFF884E66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86ADD-B278-604A-93B5-4ECDC0E36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C842E-1452-A84F-BEAF-B9A13481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32D1D-C4BF-3645-989E-7CE4098D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9A0C7-50AE-754B-95C5-89542CA3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80B6-341E-6143-8A68-5C6013A7D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9E6BE-1AF3-E84A-8DF9-45C115F42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72716-605F-DD4B-88DE-5FB1D5E74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56A39-C556-794F-8002-D6FA62BC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CF235-A7BC-1749-8AB3-FA5AFA17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8967D-7202-CC4C-B72B-803848A1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6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4B224E-0D8C-3142-8B67-9E192D48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CBD5A-4E61-1F49-97EF-75D273523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301F7-AAE4-E349-9E41-BF2BFD848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4EDE-AF7B-AE43-8C6E-D7DD0D16842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1BC5-524F-F743-BDA4-B1AE09F45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51171-3B26-6641-A77E-0FA3D7FE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4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ADV   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cs typeface="Calibri Light"/>
              </a:rPr>
              <a:t>Monday,  February 25,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Homework:</a:t>
            </a:r>
            <a:endParaRPr lang="en-US" sz="2800">
              <a:cs typeface="Calibri"/>
            </a:endParaRPr>
          </a:p>
          <a:p>
            <a:r>
              <a:rPr lang="en-US" sz="2800">
                <a:cs typeface="Calibri"/>
              </a:rPr>
              <a:t>MB </a:t>
            </a:r>
            <a:r>
              <a:rPr lang="en-US" sz="2800" err="1">
                <a:cs typeface="Calibri"/>
              </a:rPr>
              <a:t>pg</a:t>
            </a:r>
            <a:r>
              <a:rPr lang="en-US" sz="2800">
                <a:cs typeface="Calibri"/>
              </a:rPr>
              <a:t> 14 #1-5, 7-13 odd, 14 –17 all</a:t>
            </a:r>
            <a:endParaRPr lang="en-US"/>
          </a:p>
          <a:p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Set Up Notes for Lesson 1.2: Solving Multi-step Equations</a:t>
            </a:r>
            <a:endParaRPr lang="en-US"/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7994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/>
              <a:t>Do Now</a:t>
            </a: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Collect Homework/Questions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Notes Lesson 1.2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err="1">
                <a:cs typeface="Calibri"/>
              </a:rPr>
              <a:t>Oyos</a:t>
            </a:r>
            <a:r>
              <a:rPr lang="en-US" sz="2400" b="1">
                <a:cs typeface="Calibri"/>
              </a:rPr>
              <a:t> #1-6 </a:t>
            </a:r>
            <a:r>
              <a:rPr lang="en-US" sz="2400" b="1" err="1">
                <a:cs typeface="Calibri"/>
              </a:rPr>
              <a:t>pg</a:t>
            </a:r>
            <a:r>
              <a:rPr lang="en-US" sz="2400" b="1">
                <a:cs typeface="Calibri"/>
              </a:rPr>
              <a:t> 12-13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425335" y="5853327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>
                <a:cs typeface="Calibri"/>
              </a:rPr>
              <a:t>EQ: How can we solve multi-step equations equations?</a:t>
            </a:r>
          </a:p>
        </p:txBody>
      </p:sp>
    </p:spTree>
    <p:extLst>
      <p:ext uri="{BB962C8B-B14F-4D97-AF65-F5344CB8AC3E}">
        <p14:creationId xmlns:p14="http://schemas.microsoft.com/office/powerpoint/2010/main" val="292947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ADV   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cs typeface="Calibri Light"/>
              </a:rPr>
              <a:t>Tues. February 26,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Homework: Lesson 1.3 </a:t>
            </a:r>
            <a:r>
              <a:rPr lang="en-US" sz="2800" err="1"/>
              <a:t>pg</a:t>
            </a:r>
            <a:r>
              <a:rPr lang="en-US" sz="2800"/>
              <a:t> 23 – 24, #1-5, 7-31 odd</a:t>
            </a:r>
            <a:endParaRPr lang="en-US"/>
          </a:p>
          <a:p>
            <a:r>
              <a:rPr lang="en-US" sz="2800">
                <a:cs typeface="Calibri"/>
              </a:rPr>
              <a:t>(online)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4154903" y="2262776"/>
            <a:ext cx="7400917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Set up notes</a:t>
            </a:r>
            <a:endParaRPr lang="en-US">
              <a:cs typeface="Calibri" panose="020F0502020204030204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29" y="2269602"/>
            <a:ext cx="3610775" cy="36914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/>
              <a:t>Do Now  </a:t>
            </a: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Go Over Homework</a:t>
            </a:r>
            <a:endParaRPr lang="en-US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Notes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Practice Problems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33758" y="6027412"/>
            <a:ext cx="11028484" cy="646331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endParaRPr lang="en-US" sz="36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357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ADV   </a:t>
            </a:r>
            <a:br>
              <a:rPr lang="en-US" sz="2800" b="1">
                <a:ea typeface="+mj-lt"/>
                <a:cs typeface="+mj-lt"/>
              </a:rPr>
            </a:br>
            <a:br>
              <a:rPr lang="en-US" sz="2800" b="1">
                <a:ea typeface="+mj-lt"/>
                <a:cs typeface="+mj-lt"/>
              </a:rPr>
            </a:br>
            <a:r>
              <a:rPr lang="en-US" sz="2800" b="1">
                <a:ea typeface="+mj-lt"/>
                <a:cs typeface="+mj-lt"/>
              </a:rPr>
              <a:t>Wednesday</a:t>
            </a:r>
            <a:r>
              <a:rPr lang="en-US" sz="2800" b="1">
                <a:cs typeface="Calibri Light"/>
              </a:rPr>
              <a:t>, February 27,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Homework:</a:t>
            </a:r>
          </a:p>
          <a:p>
            <a:r>
              <a:rPr lang="en-US" sz="2800">
                <a:cs typeface="Calibri"/>
              </a:rPr>
              <a:t>Quiz Practice MB </a:t>
            </a:r>
            <a:r>
              <a:rPr lang="en-US" sz="2800" err="1">
                <a:cs typeface="Calibri"/>
              </a:rPr>
              <a:t>pg</a:t>
            </a:r>
            <a:r>
              <a:rPr lang="en-US" sz="2800">
                <a:cs typeface="Calibri"/>
              </a:rPr>
              <a:t> 17. #1-14 all</a:t>
            </a:r>
            <a:endParaRPr lang="en-US"/>
          </a:p>
          <a:p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4117537" y="2262776"/>
            <a:ext cx="7438283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Now......</a:t>
            </a:r>
          </a:p>
          <a:p>
            <a:pPr algn="ctr"/>
            <a:r>
              <a:rPr lang="en-US" sz="2800" b="1">
                <a:cs typeface="Calibri"/>
              </a:rPr>
              <a:t>Talk about problems you missed on last nights homework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3457"/>
            <a:ext cx="3573407" cy="37099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cs typeface="Calibri" panose="020F0502020204030204"/>
              </a:rPr>
              <a:t>Go Over Homework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 panose="020F0502020204030204"/>
              </a:rPr>
              <a:t>Hand back Test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 panose="020F0502020204030204"/>
              </a:rPr>
              <a:t>Equations Relay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 panose="020F0502020204030204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000" b="1">
              <a:ea typeface="+mn-lt"/>
              <a:cs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45337" y="5657281"/>
            <a:ext cx="11028484" cy="5232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Learning Goal:  Solving equations with variables on both sides</a:t>
            </a:r>
          </a:p>
        </p:txBody>
      </p:sp>
    </p:spTree>
    <p:extLst>
      <p:ext uri="{BB962C8B-B14F-4D97-AF65-F5344CB8AC3E}">
        <p14:creationId xmlns:p14="http://schemas.microsoft.com/office/powerpoint/2010/main" val="417224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ADV   </a:t>
            </a:r>
            <a:br>
              <a:rPr lang="en-US" sz="2800" b="1">
                <a:ea typeface="+mj-lt"/>
                <a:cs typeface="+mj-lt"/>
              </a:rPr>
            </a:br>
            <a:br>
              <a:rPr lang="en-US" sz="2800" b="1">
                <a:ea typeface="+mj-lt"/>
                <a:cs typeface="+mj-lt"/>
              </a:rPr>
            </a:br>
            <a:r>
              <a:rPr lang="en-US" sz="2800" b="1">
                <a:ea typeface="+mj-lt"/>
                <a:cs typeface="+mj-lt"/>
              </a:rPr>
              <a:t>Thursday</a:t>
            </a:r>
            <a:r>
              <a:rPr lang="en-US" sz="2800" b="1">
                <a:cs typeface="Calibri Light"/>
              </a:rPr>
              <a:t>, February 28,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</a:p>
          <a:p>
            <a:r>
              <a:rPr lang="en-US" sz="2800" dirty="0">
                <a:cs typeface="Calibri"/>
              </a:rPr>
              <a:t>Finish Activities 1 – 2 /PB </a:t>
            </a:r>
            <a:r>
              <a:rPr lang="en-US" sz="2800" dirty="0" err="1">
                <a:cs typeface="Calibri"/>
              </a:rPr>
              <a:t>Pgs</a:t>
            </a:r>
            <a:r>
              <a:rPr lang="en-US" sz="2800">
                <a:cs typeface="Calibri"/>
              </a:rPr>
              <a:t> 15-17</a:t>
            </a:r>
          </a:p>
          <a:p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4117537" y="2262776"/>
            <a:ext cx="7438283" cy="4708981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Now......    Correct Homework</a:t>
            </a:r>
            <a:endParaRPr lang="en-US">
              <a:cs typeface="Calibri"/>
            </a:endParaRPr>
          </a:p>
          <a:p>
            <a:r>
              <a:rPr lang="en-US" sz="1600" b="1">
                <a:cs typeface="Calibri"/>
              </a:rPr>
              <a:t>1.  y = ½</a:t>
            </a:r>
          </a:p>
          <a:p>
            <a:r>
              <a:rPr lang="en-US" sz="1600" b="1">
                <a:cs typeface="Calibri"/>
              </a:rPr>
              <a:t>2.  w = 5π</a:t>
            </a:r>
          </a:p>
          <a:p>
            <a:r>
              <a:rPr lang="en-US" sz="1600" b="1">
                <a:cs typeface="Calibri"/>
              </a:rPr>
              <a:t>3.  m= 0.5</a:t>
            </a:r>
            <a:endParaRPr lang="en-US" sz="1600">
              <a:cs typeface="Calibri"/>
            </a:endParaRPr>
          </a:p>
          <a:p>
            <a:r>
              <a:rPr lang="en-US" sz="1600" b="1">
                <a:cs typeface="Calibri"/>
              </a:rPr>
              <a:t>4.  q = -3.6</a:t>
            </a:r>
          </a:p>
          <a:p>
            <a:r>
              <a:rPr lang="en-US" sz="1600" b="1">
                <a:cs typeface="Calibri"/>
              </a:rPr>
              <a:t>5. k = 4</a:t>
            </a:r>
          </a:p>
          <a:p>
            <a:r>
              <a:rPr lang="en-US" sz="1600" b="1">
                <a:cs typeface="Calibri"/>
              </a:rPr>
              <a:t>6.  z = 16</a:t>
            </a:r>
          </a:p>
          <a:p>
            <a:r>
              <a:rPr lang="en-US" sz="1600" b="1">
                <a:cs typeface="Calibri"/>
              </a:rPr>
              <a:t>7.  n = 3/2</a:t>
            </a:r>
          </a:p>
          <a:p>
            <a:r>
              <a:rPr lang="en-US" sz="1600" b="1">
                <a:cs typeface="Calibri"/>
              </a:rPr>
              <a:t>8.  t = 8</a:t>
            </a:r>
          </a:p>
          <a:p>
            <a:r>
              <a:rPr lang="en-US" sz="1600" b="1">
                <a:cs typeface="Calibri"/>
              </a:rPr>
              <a:t>9. x = 60: 55, 60, 65</a:t>
            </a:r>
          </a:p>
          <a:p>
            <a:r>
              <a:rPr lang="en-US" sz="1600" b="1">
                <a:cs typeface="Calibri"/>
              </a:rPr>
              <a:t>10.  x = 126; 63, 80. 126. 91</a:t>
            </a:r>
          </a:p>
          <a:p>
            <a:r>
              <a:rPr lang="en-US" sz="1600" b="1">
                <a:cs typeface="Calibri"/>
              </a:rPr>
              <a:t>11. $32</a:t>
            </a:r>
          </a:p>
          <a:p>
            <a:r>
              <a:rPr lang="en-US" sz="1600" b="1">
                <a:cs typeface="Calibri"/>
              </a:rPr>
              <a:t>12.  50 ft, 150 ft, 75 ft, 180 ft</a:t>
            </a:r>
          </a:p>
          <a:p>
            <a:r>
              <a:rPr lang="en-US" sz="1600" b="1">
                <a:cs typeface="Calibri"/>
              </a:rPr>
              <a:t>13. 230x =  1265; 5.5 hours</a:t>
            </a:r>
          </a:p>
          <a:p>
            <a:r>
              <a:rPr lang="en-US" sz="1600" b="1">
                <a:cs typeface="Calibri"/>
              </a:rPr>
              <a:t>14.  p = 22 points</a:t>
            </a:r>
          </a:p>
          <a:p>
            <a:r>
              <a:rPr lang="en-US" sz="1600" b="1">
                <a:cs typeface="Calibri"/>
              </a:rPr>
              <a:t>       25 +15 + 18 + 9 = 20</a:t>
            </a:r>
          </a:p>
          <a:p>
            <a:r>
              <a:rPr lang="en-US" sz="1600" b="1">
                <a:cs typeface="Calibri"/>
              </a:rPr>
              <a:t>                   4</a:t>
            </a:r>
          </a:p>
          <a:p>
            <a:pPr algn="ctr"/>
            <a:endParaRPr lang="en-US" sz="16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3457"/>
            <a:ext cx="3573407" cy="38022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r>
              <a:rPr lang="en-US" sz="2400" b="1">
                <a:cs typeface="Calibri"/>
              </a:rPr>
              <a:t>Per 6:  Finish Relay Race</a:t>
            </a:r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/>
          </a:p>
          <a:p>
            <a:pPr>
              <a:spcBef>
                <a:spcPct val="0"/>
              </a:spcBef>
            </a:pPr>
            <a:r>
              <a:rPr lang="en-US" sz="2400" b="1"/>
              <a:t>Grade Homework/ Homework questions</a:t>
            </a:r>
            <a:endParaRPr lang="en-US">
              <a:cs typeface="Calibri" panose="020F0502020204030204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L.1.4 Rearranging </a:t>
            </a:r>
            <a:r>
              <a:rPr lang="en-US" sz="2400" b="1" err="1">
                <a:cs typeface="Calibri"/>
              </a:rPr>
              <a:t>FormulaPB</a:t>
            </a:r>
            <a:r>
              <a:rPr lang="en-US" sz="2400" b="1">
                <a:cs typeface="Calibri"/>
              </a:rPr>
              <a:t> Activities 1-2 </a:t>
            </a:r>
            <a:r>
              <a:rPr lang="en-US" sz="2400" b="1" err="1">
                <a:cs typeface="Calibri"/>
              </a:rPr>
              <a:t>pgs</a:t>
            </a:r>
            <a:r>
              <a:rPr lang="en-US" sz="2400" b="1">
                <a:cs typeface="Calibri"/>
              </a:rPr>
              <a:t> 15-17 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079ACE5-0816-4E25-B1CA-6D2420895D81}"/>
              </a:ext>
            </a:extLst>
          </p:cNvPr>
          <p:cNvCxnSpPr/>
          <p:nvPr/>
        </p:nvCxnSpPr>
        <p:spPr>
          <a:xfrm flipV="1">
            <a:off x="4420800" y="6352200"/>
            <a:ext cx="1436400" cy="3600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5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ADV   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ea typeface="+mj-lt"/>
                <a:cs typeface="+mj-lt"/>
              </a:rPr>
              <a:t>Friday, March 1,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Homework:</a:t>
            </a:r>
            <a:endParaRPr lang="en-US" sz="2800">
              <a:cs typeface="Calibri"/>
            </a:endParaRPr>
          </a:p>
          <a:p>
            <a:r>
              <a:rPr lang="en-US" sz="2800">
                <a:cs typeface="Calibri"/>
              </a:rPr>
              <a:t>Finish classwork</a:t>
            </a:r>
            <a:endParaRPr lang="en-US"/>
          </a:p>
          <a:p>
            <a:endParaRPr lang="en-US" sz="280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5447645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r>
              <a:rPr lang="en-US" sz="2400" b="1" dirty="0">
                <a:cs typeface="Calibri"/>
              </a:rPr>
              <a:t>Go Over PB pages in your groups, discuss your answers to Activities 1, 2, and 3.</a:t>
            </a:r>
          </a:p>
          <a:p>
            <a:pPr algn="ctr"/>
            <a:endParaRPr lang="en-US" sz="2400" b="1" dirty="0">
              <a:cs typeface="Calibri"/>
            </a:endParaRPr>
          </a:p>
          <a:p>
            <a:pPr algn="ctr"/>
            <a:endParaRPr lang="en-US" sz="24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36024" y="2269602"/>
            <a:ext cx="3204668" cy="44670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>
                <a:ea typeface="+mn-lt"/>
                <a:cs typeface="+mn-lt"/>
              </a:rPr>
              <a:t>Do Now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>
                <a:ea typeface="+mn-lt"/>
                <a:cs typeface="+mn-lt"/>
              </a:rPr>
              <a:t>Discussion/Notes</a:t>
            </a:r>
            <a:endParaRPr lang="en-US" dirty="0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>
                <a:ea typeface="+mn-lt"/>
                <a:cs typeface="+mn-lt"/>
              </a:rPr>
              <a:t>Classwork MB </a:t>
            </a:r>
            <a:r>
              <a:rPr lang="en-US" sz="2400" b="1" dirty="0" err="1">
                <a:ea typeface="+mn-lt"/>
                <a:cs typeface="+mn-lt"/>
              </a:rPr>
              <a:t>pg</a:t>
            </a:r>
            <a:r>
              <a:rPr lang="en-US" sz="2400" b="1" dirty="0">
                <a:ea typeface="+mn-lt"/>
                <a:cs typeface="+mn-lt"/>
              </a:rPr>
              <a:t>  </a:t>
            </a:r>
            <a:r>
              <a:rPr lang="en-US" sz="2400" b="1" dirty="0" err="1">
                <a:ea typeface="+mn-lt"/>
                <a:cs typeface="+mn-lt"/>
              </a:rPr>
              <a:t>pg</a:t>
            </a:r>
            <a:r>
              <a:rPr lang="en-US" sz="2400" b="1" dirty="0">
                <a:ea typeface="+mn-lt"/>
                <a:cs typeface="+mn-lt"/>
              </a:rPr>
              <a:t> 30 #1-4, 5-19 odd (online)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 dirty="0">
              <a:ea typeface="+mn-lt"/>
              <a:cs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27710" y="6332397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EQ: How can you use a </a:t>
            </a:r>
            <a:r>
              <a:rPr lang="en-US" sz="2000">
                <a:cs typeface="Calibri"/>
              </a:rPr>
              <a:t>formula</a:t>
            </a:r>
            <a:r>
              <a:rPr lang="en-US" sz="2000" dirty="0">
                <a:cs typeface="Calibri"/>
              </a:rPr>
              <a:t> for one measurement to write a formula for a different </a:t>
            </a:r>
          </a:p>
        </p:txBody>
      </p:sp>
    </p:spTree>
    <p:extLst>
      <p:ext uri="{BB962C8B-B14F-4D97-AF65-F5344CB8AC3E}">
        <p14:creationId xmlns:p14="http://schemas.microsoft.com/office/powerpoint/2010/main" val="2779884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Macintosh PowerPoint</Application>
  <PresentationFormat>Widescreen</PresentationFormat>
  <Paragraphs>98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Math Course 2 - ADV     Monday,  February 25, 2019</vt:lpstr>
      <vt:lpstr>Math Course 2 - ADV     Tues. February 26, 2019</vt:lpstr>
      <vt:lpstr>Math Course 2 - ADV     Wednesday, February 27, 2019</vt:lpstr>
      <vt:lpstr>Math Course 2 - ADV     Thursday, February 28, 2019</vt:lpstr>
      <vt:lpstr>Math Course 2 - ADV     Friday, March 1,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2 - ADV             Tues. November 13, 2018 Agenda:  Warm Up/Check in Homework Efficiently Solving Inequalities Team Activities – Exercises 14.2, 14.3 on white boards Closing Exit Ticket – Cool Down </dc:title>
  <dc:creator>Bonnie  Henry</dc:creator>
  <cp:lastModifiedBy>Bonnie  Henry</cp:lastModifiedBy>
  <cp:revision>25</cp:revision>
  <dcterms:created xsi:type="dcterms:W3CDTF">2018-11-13T04:30:00Z</dcterms:created>
  <dcterms:modified xsi:type="dcterms:W3CDTF">2019-03-01T21:59:54Z</dcterms:modified>
</cp:coreProperties>
</file>